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334" r:id="rId2"/>
    <p:sldId id="335" r:id="rId3"/>
    <p:sldId id="281" r:id="rId4"/>
  </p:sldIdLst>
  <p:sldSz cx="9144000" cy="6858000" type="screen4x3"/>
  <p:notesSz cx="6858000" cy="9144000"/>
  <p:custDataLst>
    <p:tags r:id="rId7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485A8"/>
    <a:srgbClr val="B64A71"/>
    <a:srgbClr val="F3CC69"/>
    <a:srgbClr val="FFFF99"/>
    <a:srgbClr val="DEA900"/>
    <a:srgbClr val="926F00"/>
    <a:srgbClr val="CC00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65" autoAdjust="0"/>
    <p:restoredTop sz="85968" autoAdjust="0"/>
  </p:normalViewPr>
  <p:slideViewPr>
    <p:cSldViewPr>
      <p:cViewPr>
        <p:scale>
          <a:sx n="70" d="100"/>
          <a:sy n="70" d="100"/>
        </p:scale>
        <p:origin x="-115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8180D7-E2A2-40CE-B6C2-7336A56FA5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6399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667BA6-5A44-4590-81CD-5396BF5C6B3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11951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D3AF135-7328-48B1-B8C2-C905309D8A88}" type="slidenum">
              <a:rPr lang="ru-RU" smtClean="0"/>
              <a:pPr eaLnBrk="1" hangingPunct="1"/>
              <a:t>1</a:t>
            </a:fld>
            <a:endParaRPr lang="ru-RU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D3AF135-7328-48B1-B8C2-C905309D8A88}" type="slidenum">
              <a:rPr lang="ru-RU" smtClean="0"/>
              <a:pPr eaLnBrk="1" hangingPunct="1"/>
              <a:t>2</a:t>
            </a:fld>
            <a:endParaRPr lang="ru-RU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7CC7753-8032-4A94-9CDA-C219C3A2AB7B}" type="slidenum">
              <a:rPr lang="ru-RU" smtClean="0"/>
              <a:pPr eaLnBrk="1" hangingPunct="1"/>
              <a:t>3</a:t>
            </a:fld>
            <a:endParaRPr lang="ru-RU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19780-C9F6-4A81-A9CC-6A6A4585120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51009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3CD9C-C1FC-4AE9-B975-982F19DE81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183834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F08B4-EC2A-4F8F-B690-CB2E51C8AE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930221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95E3B-B84B-4F06-8E22-EE72E441D9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054941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7077BE-4B5F-468B-A915-A8C316D8DD4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837566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C1E49-48B7-4203-A045-DD4D7D8E35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938518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6FE2C-0DB7-4AC5-B32F-E8352F2B3A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930779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41515-5C9A-40B9-8179-48322D40C81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655420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B6278-9A1F-4493-988D-4C1E91C7466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383063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8E9226-31AF-4008-A85C-2BE9CFD973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363572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2EC3F-578D-465C-AB71-10769C71E0C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038188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989CA00-FC7F-4B68-B13D-2A72A2C6B3E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низ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6000750"/>
            <a:ext cx="9504363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929688" y="0"/>
            <a:ext cx="214312" cy="6072188"/>
          </a:xfrm>
          <a:prstGeom prst="rect">
            <a:avLst/>
          </a:prstGeom>
          <a:solidFill>
            <a:srgbClr val="248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4140200" y="188913"/>
            <a:ext cx="43973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600" b="1">
                <a:solidFill>
                  <a:srgbClr val="2485A8"/>
                </a:solidFill>
              </a:rPr>
              <a:t>Огнеупорные материалы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79512" y="764024"/>
            <a:ext cx="5760641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bg1"/>
                </a:solidFill>
              </a:rPr>
              <a:t>Сырье</a:t>
            </a:r>
            <a:endParaRPr lang="ru-RU" b="1" dirty="0" smtClean="0">
              <a:solidFill>
                <a:schemeClr val="bg1"/>
              </a:solidFill>
            </a:endParaRPr>
          </a:p>
          <a:p>
            <a:pPr algn="ctr"/>
            <a:endParaRPr lang="ru-RU" sz="1400" dirty="0" smtClean="0">
              <a:solidFill>
                <a:schemeClr val="bg1"/>
              </a:solidFill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    </a:t>
            </a:r>
            <a:r>
              <a:rPr lang="ru-RU" sz="1400" i="1" dirty="0" smtClean="0">
                <a:solidFill>
                  <a:schemeClr val="bg1"/>
                </a:solidFill>
              </a:rPr>
              <a:t>Диатомит </a:t>
            </a:r>
            <a:r>
              <a:rPr lang="ru-RU" sz="1400" i="1" dirty="0">
                <a:solidFill>
                  <a:schemeClr val="bg1"/>
                </a:solidFill>
              </a:rPr>
              <a:t>- природный материал, аморфный опаловый кремнезём, представляющий собой окаменелые останки древних </a:t>
            </a:r>
            <a:r>
              <a:rPr lang="ru-RU" sz="1400" i="1" dirty="0" err="1">
                <a:solidFill>
                  <a:schemeClr val="bg1"/>
                </a:solidFill>
              </a:rPr>
              <a:t>диатомитовых</a:t>
            </a:r>
            <a:r>
              <a:rPr lang="ru-RU" sz="1400" i="1" dirty="0">
                <a:solidFill>
                  <a:schemeClr val="bg1"/>
                </a:solidFill>
              </a:rPr>
              <a:t> водорослей (диатомей). Это пористая порода, на 90 процентов заполненная воздухом, что определяет её высокие теплоизоляционные характеристики</a:t>
            </a:r>
            <a:r>
              <a:rPr lang="ru-RU" sz="1400" i="1" dirty="0" smtClean="0">
                <a:solidFill>
                  <a:schemeClr val="bg1"/>
                </a:solidFill>
              </a:rPr>
              <a:t>.</a:t>
            </a:r>
          </a:p>
          <a:p>
            <a:pPr algn="ctr"/>
            <a:endParaRPr lang="ru-RU" sz="1400" dirty="0" smtClean="0">
              <a:solidFill>
                <a:schemeClr val="bg1"/>
              </a:solidFill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    </a:t>
            </a:r>
            <a:r>
              <a:rPr lang="ru-RU" sz="1400" b="1" u="sng" dirty="0" smtClean="0">
                <a:solidFill>
                  <a:schemeClr val="bg1"/>
                </a:solidFill>
              </a:rPr>
              <a:t>КИРПИЧ </a:t>
            </a:r>
            <a:r>
              <a:rPr lang="ru-RU" sz="1400" b="1" u="sng" dirty="0">
                <a:solidFill>
                  <a:schemeClr val="bg1"/>
                </a:solidFill>
              </a:rPr>
              <a:t>ПЕНОДИАТОМИТОВЬШ </a:t>
            </a:r>
            <a:r>
              <a:rPr lang="ru-RU" sz="1400" b="1" u="sng" dirty="0" smtClean="0">
                <a:solidFill>
                  <a:schemeClr val="bg1"/>
                </a:solidFill>
              </a:rPr>
              <a:t>ТЕПЛОИЗОЛЯЦИОННЫЙ</a:t>
            </a:r>
          </a:p>
          <a:p>
            <a:pPr algn="ctr"/>
            <a:endParaRPr lang="ru-RU" sz="1400" dirty="0" smtClean="0">
              <a:solidFill>
                <a:schemeClr val="bg1"/>
              </a:solidFill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Предназначен </a:t>
            </a:r>
            <a:r>
              <a:rPr lang="ru-RU" sz="1400" dirty="0">
                <a:solidFill>
                  <a:schemeClr val="bg1"/>
                </a:solidFill>
              </a:rPr>
              <a:t>для тепловой изоляции сооружений, промышленного оборудования (электролизных ванн, плавильных печей, котлов, трубопроводов и т. п.) при температуре до +900 С, а также в жилищном и гражданском </a:t>
            </a:r>
            <a:r>
              <a:rPr lang="ru-RU" sz="1400" dirty="0" smtClean="0">
                <a:solidFill>
                  <a:schemeClr val="bg1"/>
                </a:solidFill>
              </a:rPr>
              <a:t>строительстве.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    Пенодиатомитовый </a:t>
            </a:r>
            <a:r>
              <a:rPr lang="ru-RU" sz="1400" dirty="0">
                <a:solidFill>
                  <a:schemeClr val="bg1"/>
                </a:solidFill>
              </a:rPr>
              <a:t>кирпич в 7-8 раз теплее обычного керамического и в 4 раза легче. Кроме того, у него высокие звукоизоляционные характеристики. Изделия из диатомита дешевле, долговечнее, </a:t>
            </a:r>
            <a:r>
              <a:rPr lang="ru-RU" sz="1400" dirty="0" err="1">
                <a:solidFill>
                  <a:schemeClr val="bg1"/>
                </a:solidFill>
              </a:rPr>
              <a:t>экологичнее</a:t>
            </a:r>
            <a:r>
              <a:rPr lang="ru-RU" sz="1400" dirty="0">
                <a:solidFill>
                  <a:schemeClr val="bg1"/>
                </a:solidFill>
              </a:rPr>
              <a:t> и </a:t>
            </a:r>
            <a:r>
              <a:rPr lang="ru-RU" sz="1400" dirty="0" err="1">
                <a:solidFill>
                  <a:schemeClr val="bg1"/>
                </a:solidFill>
              </a:rPr>
              <a:t>пожаробезопаснее</a:t>
            </a:r>
            <a:r>
              <a:rPr lang="ru-RU" sz="1400" dirty="0">
                <a:solidFill>
                  <a:schemeClr val="bg1"/>
                </a:solidFill>
              </a:rPr>
              <a:t> других теплоизоляционных материалов, таких как пенопласты, </a:t>
            </a:r>
            <a:r>
              <a:rPr lang="ru-RU" sz="1400" dirty="0" err="1">
                <a:solidFill>
                  <a:schemeClr val="bg1"/>
                </a:solidFill>
              </a:rPr>
              <a:t>минплиты</a:t>
            </a:r>
            <a:r>
              <a:rPr lang="ru-RU" sz="1400" dirty="0">
                <a:solidFill>
                  <a:schemeClr val="bg1"/>
                </a:solidFill>
              </a:rPr>
              <a:t>, </a:t>
            </a:r>
            <a:r>
              <a:rPr lang="ru-RU" sz="1400" dirty="0" err="1">
                <a:solidFill>
                  <a:schemeClr val="bg1"/>
                </a:solidFill>
              </a:rPr>
              <a:t>пенополистирол</a:t>
            </a:r>
            <a:r>
              <a:rPr lang="ru-RU" sz="1400" dirty="0">
                <a:solidFill>
                  <a:schemeClr val="bg1"/>
                </a:solidFill>
              </a:rPr>
              <a:t>. </a:t>
            </a:r>
            <a:endParaRPr lang="ru-RU" sz="1400" dirty="0" smtClean="0">
              <a:solidFill>
                <a:schemeClr val="bg1"/>
              </a:solidFill>
            </a:endParaRPr>
          </a:p>
          <a:p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smtClean="0">
                <a:solidFill>
                  <a:schemeClr val="bg1"/>
                </a:solidFill>
              </a:rPr>
              <a:t>   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4" name="Picture 7" descr="Untitвыввled-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980728"/>
            <a:ext cx="2511425" cy="31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9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низ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6000750"/>
            <a:ext cx="9504363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929688" y="0"/>
            <a:ext cx="214312" cy="6072188"/>
          </a:xfrm>
          <a:prstGeom prst="rect">
            <a:avLst/>
          </a:prstGeom>
          <a:solidFill>
            <a:srgbClr val="248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4140200" y="188913"/>
            <a:ext cx="43973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600" b="1">
                <a:solidFill>
                  <a:srgbClr val="2485A8"/>
                </a:solidFill>
              </a:rPr>
              <a:t>Огнеупорные материалы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07503" y="1484784"/>
            <a:ext cx="6231383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chemeClr val="bg1"/>
                </a:solidFill>
              </a:rPr>
              <a:t>Формованные </a:t>
            </a:r>
            <a:r>
              <a:rPr lang="ru-RU" sz="2000" b="1" u="sng" dirty="0" smtClean="0">
                <a:solidFill>
                  <a:schemeClr val="bg1"/>
                </a:solidFill>
              </a:rPr>
              <a:t>огнеупоры</a:t>
            </a:r>
            <a:endParaRPr lang="en-US" sz="2000" b="1" u="sng" dirty="0" smtClean="0">
              <a:solidFill>
                <a:schemeClr val="bg1"/>
              </a:solidFill>
            </a:endParaRPr>
          </a:p>
          <a:p>
            <a:pPr>
              <a:defRPr/>
            </a:pPr>
            <a:endParaRPr lang="ru-RU" sz="2000" dirty="0">
              <a:solidFill>
                <a:srgbClr val="B2B2B2"/>
              </a:solidFill>
            </a:endParaRPr>
          </a:p>
          <a:p>
            <a:pPr algn="ctr"/>
            <a:r>
              <a:rPr lang="ru-RU" dirty="0">
                <a:solidFill>
                  <a:schemeClr val="bg1"/>
                </a:solidFill>
              </a:rPr>
              <a:t>Кирпич пенодиатомитовый, т</a:t>
            </a:r>
            <a:r>
              <a:rPr lang="ru-RU" dirty="0" smtClean="0">
                <a:solidFill>
                  <a:schemeClr val="bg1"/>
                </a:solidFill>
              </a:rPr>
              <a:t>еплоизоляционный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КПД 400, 500-И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ТУ </a:t>
            </a:r>
            <a:r>
              <a:rPr lang="ru-RU" dirty="0">
                <a:solidFill>
                  <a:schemeClr val="bg1"/>
                </a:solidFill>
              </a:rPr>
              <a:t>5764-002-25310144-99 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шлифованный </a:t>
            </a:r>
            <a:r>
              <a:rPr lang="ru-RU" dirty="0">
                <a:solidFill>
                  <a:schemeClr val="bg1"/>
                </a:solidFill>
              </a:rPr>
              <a:t>по шести граням в </a:t>
            </a:r>
            <a:r>
              <a:rPr lang="ru-RU" dirty="0" err="1" smtClean="0">
                <a:solidFill>
                  <a:schemeClr val="bg1"/>
                </a:solidFill>
              </a:rPr>
              <a:t>стрейч</a:t>
            </a:r>
            <a:r>
              <a:rPr lang="ru-RU" dirty="0" smtClean="0">
                <a:solidFill>
                  <a:schemeClr val="bg1"/>
                </a:solidFill>
              </a:rPr>
              <a:t>-пленке </a:t>
            </a:r>
            <a:r>
              <a:rPr lang="ru-RU" dirty="0">
                <a:solidFill>
                  <a:schemeClr val="bg1"/>
                </a:solidFill>
              </a:rPr>
              <a:t>на деревянных поддонах (К-1</a:t>
            </a:r>
            <a:r>
              <a:rPr lang="ru-RU" dirty="0" smtClean="0">
                <a:solidFill>
                  <a:schemeClr val="bg1"/>
                </a:solidFill>
              </a:rPr>
              <a:t>)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000" b="1" u="sng" dirty="0" smtClean="0">
                <a:solidFill>
                  <a:schemeClr val="bg1"/>
                </a:solidFill>
              </a:rPr>
              <a:t>Цена</a:t>
            </a:r>
            <a:r>
              <a:rPr lang="ru-RU" sz="2000" b="1" u="sng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sz="2000" b="1" u="sng" dirty="0" smtClean="0">
                <a:solidFill>
                  <a:schemeClr val="bg1"/>
                </a:solidFill>
              </a:rPr>
              <a:t>19</a:t>
            </a:r>
            <a:r>
              <a:rPr lang="ru-RU" sz="2000" b="1" u="sng" dirty="0">
                <a:solidFill>
                  <a:schemeClr val="bg1"/>
                </a:solidFill>
              </a:rPr>
              <a:t> 000 </a:t>
            </a:r>
            <a:r>
              <a:rPr lang="ru-RU" dirty="0">
                <a:solidFill>
                  <a:schemeClr val="bg1"/>
                </a:solidFill>
              </a:rPr>
              <a:t>руб./куб. м (мин. заказ: </a:t>
            </a:r>
            <a:r>
              <a:rPr lang="ru-RU" dirty="0" smtClean="0">
                <a:solidFill>
                  <a:schemeClr val="bg1"/>
                </a:solidFill>
              </a:rPr>
              <a:t>19500 куб. м)*</a:t>
            </a:r>
          </a:p>
          <a:p>
            <a:pPr algn="ctr"/>
            <a:r>
              <a:rPr lang="ru-RU" sz="2000" b="1" u="sng" dirty="0" smtClean="0">
                <a:solidFill>
                  <a:schemeClr val="bg1"/>
                </a:solidFill>
              </a:rPr>
              <a:t>18</a:t>
            </a:r>
            <a:r>
              <a:rPr lang="ru-RU" sz="2000" b="1" u="sng" dirty="0">
                <a:solidFill>
                  <a:schemeClr val="bg1"/>
                </a:solidFill>
              </a:rPr>
              <a:t> </a:t>
            </a:r>
            <a:r>
              <a:rPr lang="ru-RU" sz="2000" b="1" u="sng" dirty="0" smtClean="0">
                <a:solidFill>
                  <a:schemeClr val="bg1"/>
                </a:solidFill>
              </a:rPr>
              <a:t>500 </a:t>
            </a:r>
            <a:r>
              <a:rPr lang="ru-RU" dirty="0">
                <a:solidFill>
                  <a:schemeClr val="bg1"/>
                </a:solidFill>
              </a:rPr>
              <a:t>руб./куб. м при заказе от 84 куб. </a:t>
            </a:r>
            <a:r>
              <a:rPr lang="ru-RU" dirty="0" smtClean="0">
                <a:solidFill>
                  <a:schemeClr val="bg1"/>
                </a:solidFill>
              </a:rPr>
              <a:t>м*</a:t>
            </a:r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000" b="1" u="sng" dirty="0" smtClean="0">
                <a:solidFill>
                  <a:schemeClr val="bg1"/>
                </a:solidFill>
              </a:rPr>
              <a:t>18</a:t>
            </a:r>
            <a:r>
              <a:rPr lang="ru-RU" sz="2000" b="1" u="sng" dirty="0">
                <a:solidFill>
                  <a:schemeClr val="bg1"/>
                </a:solidFill>
              </a:rPr>
              <a:t> </a:t>
            </a:r>
            <a:r>
              <a:rPr lang="ru-RU" sz="2000" b="1" u="sng" dirty="0" smtClean="0">
                <a:solidFill>
                  <a:schemeClr val="bg1"/>
                </a:solidFill>
              </a:rPr>
              <a:t>000 </a:t>
            </a:r>
            <a:r>
              <a:rPr lang="ru-RU" dirty="0">
                <a:solidFill>
                  <a:schemeClr val="bg1"/>
                </a:solidFill>
              </a:rPr>
              <a:t>руб./куб. м при заказе от 126 куб. </a:t>
            </a:r>
            <a:r>
              <a:rPr lang="ru-RU" dirty="0" smtClean="0">
                <a:solidFill>
                  <a:schemeClr val="bg1"/>
                </a:solidFill>
              </a:rPr>
              <a:t>м*</a:t>
            </a:r>
            <a:endParaRPr lang="ru-RU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2000" dirty="0"/>
              <a:t> </a:t>
            </a:r>
            <a:endParaRPr lang="ru-RU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600" i="1" dirty="0" smtClean="0">
                <a:solidFill>
                  <a:schemeClr val="bg1"/>
                </a:solidFill>
              </a:rPr>
              <a:t>* Цены указаны без учета доставки</a:t>
            </a:r>
            <a:endParaRPr lang="ru-RU" sz="1600" i="1" dirty="0">
              <a:solidFill>
                <a:schemeClr val="bg1"/>
              </a:solidFill>
            </a:endParaRPr>
          </a:p>
        </p:txBody>
      </p:sp>
      <p:pic>
        <p:nvPicPr>
          <p:cNvPr id="14" name="Picture 7" descr="Untitвыввled-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50" y="1450132"/>
            <a:ext cx="2511425" cy="31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8295457"/>
      </p:ext>
    </p:extLst>
  </p:cSld>
  <p:clrMapOvr>
    <a:masterClrMapping/>
  </p:clrMapOvr>
  <p:transition advTm="9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низ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6021388"/>
            <a:ext cx="950436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Text Box 6"/>
          <p:cNvSpPr txBox="1">
            <a:spLocks noChangeArrowheads="1"/>
          </p:cNvSpPr>
          <p:nvPr/>
        </p:nvSpPr>
        <p:spPr bwMode="auto">
          <a:xfrm>
            <a:off x="571500" y="1000125"/>
            <a:ext cx="8001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 dirty="0">
                <a:solidFill>
                  <a:srgbClr val="B2B2B2"/>
                </a:solidFill>
              </a:rPr>
              <a:t>Наша Компания заинтересована </a:t>
            </a:r>
            <a:r>
              <a:rPr lang="ru-RU" sz="2000" b="1" dirty="0" smtClean="0">
                <a:solidFill>
                  <a:srgbClr val="B2B2B2"/>
                </a:solidFill>
              </a:rPr>
              <a:t>во взаимовыгодном сотрудничестве</a:t>
            </a:r>
            <a:endParaRPr lang="ru-RU" sz="2000" b="1" dirty="0">
              <a:solidFill>
                <a:srgbClr val="B2B2B2"/>
              </a:solidFill>
            </a:endParaRPr>
          </a:p>
        </p:txBody>
      </p:sp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500063" y="2571750"/>
            <a:ext cx="7786687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000" u="sng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Контакты:</a:t>
            </a:r>
            <a:r>
              <a:rPr 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Ульяновск      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	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+7 (</a:t>
            </a: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908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) </a:t>
            </a: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47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3-</a:t>
            </a: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54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-3</a:t>
            </a: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0</a:t>
            </a:r>
            <a:endParaRPr lang="ru-RU" sz="2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 </a:t>
            </a:r>
            <a:r>
              <a:rPr 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E-mail: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</a:t>
            </a:r>
            <a:r>
              <a:rPr lang="en-US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</a:t>
            </a:r>
            <a:r>
              <a:rPr lang="en-US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brandsc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@</a:t>
            </a: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mail</a:t>
            </a:r>
            <a:r>
              <a:rPr lang="ru-RU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.</a:t>
            </a:r>
            <a:r>
              <a:rPr lang="ru-RU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ru</a:t>
            </a:r>
            <a:endParaRPr lang="en-US" sz="2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endParaRPr lang="en-US" b="1" dirty="0">
              <a:solidFill>
                <a:srgbClr val="B2B2B2"/>
              </a:solidFill>
            </a:endParaRPr>
          </a:p>
          <a:p>
            <a:pPr>
              <a:defRPr/>
            </a:pPr>
            <a:endParaRPr lang="ru-RU" b="1" dirty="0">
              <a:solidFill>
                <a:srgbClr val="B2B2B2"/>
              </a:solidFill>
            </a:endParaRPr>
          </a:p>
        </p:txBody>
      </p:sp>
    </p:spTree>
  </p:cSld>
  <p:clrMapOvr>
    <a:masterClrMapping/>
  </p:clrMapOvr>
  <p:transition advClick="0" advTm="15000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9084321721765c1e78434b475a698ad93964e1a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6388</TotalTime>
  <Words>171</Words>
  <Application>Microsoft Office PowerPoint</Application>
  <PresentationFormat>Экран (4:3)</PresentationFormat>
  <Paragraphs>31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Arial</vt:lpstr>
      <vt:lpstr>Times New Roman</vt:lpstr>
      <vt:lpstr>Оформление по умолчанию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Dimon</dc:creator>
  <cp:lastModifiedBy>Пономарев Владимир Андреевич</cp:lastModifiedBy>
  <cp:revision>646</cp:revision>
  <dcterms:created xsi:type="dcterms:W3CDTF">2010-06-08T08:15:03Z</dcterms:created>
  <dcterms:modified xsi:type="dcterms:W3CDTF">2012-06-25T09:00:38Z</dcterms:modified>
</cp:coreProperties>
</file>